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4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CCF4-F282-4838-98F6-42101AC066BB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DA836-1F92-4386-A60E-86A68D00FDB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841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DA836-1F92-4386-A60E-86A68D00FDBC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00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766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982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5487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071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0688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386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8589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584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028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LID4096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73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0373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333AB21-188C-42F3-8CE4-6542150ABFB1}" type="datetimeFigureOut">
              <a:rPr lang="LID4096" smtClean="0"/>
              <a:t>11/27/2024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BCB182B-FBC4-47B5-812A-7D80D999D62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327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6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3.png"/><Relationship Id="rId4" Type="http://schemas.openxmlformats.org/officeDocument/2006/relationships/video" Target="../media/media6.mp4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3.material.io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dribbble.com/" TargetMode="External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7CF9-B990-8AF4-BE2F-670ECD6A53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sz="4000" dirty="0">
                <a:cs typeface="B Nazanin" panose="00000400000000000000" pitchFamily="2" charset="-78"/>
              </a:rPr>
              <a:t>توسعه واسط کاربری اپلیکیشن تحویل غذا</a:t>
            </a:r>
            <a:endParaRPr lang="LID4096" sz="4000" dirty="0">
              <a:cs typeface="B Nazanin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F19FC-8844-A393-A3AB-423AD98A8E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444" y="4321844"/>
            <a:ext cx="9070848" cy="457201"/>
          </a:xfrm>
        </p:spPr>
        <p:txBody>
          <a:bodyPr>
            <a:no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درس: طراحی واسط کاربری</a:t>
            </a:r>
          </a:p>
          <a:p>
            <a:r>
              <a:rPr lang="fa-IR" dirty="0">
                <a:cs typeface="B Nazanin" panose="00000400000000000000" pitchFamily="2" charset="-78"/>
              </a:rPr>
              <a:t>نام استاد: هادی نجفی</a:t>
            </a:r>
          </a:p>
          <a:p>
            <a:r>
              <a:rPr lang="fa-IR" dirty="0">
                <a:cs typeface="B Nazanin" panose="00000400000000000000" pitchFamily="2" charset="-78"/>
              </a:rPr>
              <a:t>نام دانشجو: فاطمه چیت ساز</a:t>
            </a:r>
          </a:p>
          <a:p>
            <a:r>
              <a:rPr lang="fa-IR" dirty="0">
                <a:cs typeface="B Nazanin" panose="00000400000000000000" pitchFamily="2" charset="-78"/>
              </a:rPr>
              <a:t>تاریخ : آذر 1403</a:t>
            </a:r>
            <a:endParaRPr lang="LID4096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63745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6948A-6456-0E06-87EB-6ABB4FBCD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1689-806C-60B4-3439-326B5C22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200" b="1" dirty="0">
                <a:cs typeface="B Nazanin" panose="00000400000000000000" pitchFamily="2" charset="-78"/>
              </a:rPr>
              <a:t>تعریف ویژگی‌های کلیدی اپلیکیشن تحویل غذا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747B8-80C2-7C6C-1A2F-DB812BF19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85" y="1609898"/>
            <a:ext cx="10058400" cy="3931920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b="1" dirty="0">
                <a:cs typeface="B Nazanin" panose="00000400000000000000" pitchFamily="2" charset="-78"/>
              </a:rPr>
              <a:t>پرداخت آنلاین و نقدی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روش‌های پرداخت: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پرداخت آنلاین: از طریق کارت‌های بانکی متصل به شتاب یا کیف پول دیجیتال.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پرداخت نقدی: امکان انتخاب پرداخت در محل برای کاربرانی که به اینترنت بانکی دسترسی ندارند..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تاییدیه پرداخت به همراه اطلاعات سفارش برای اطمینان کاربر.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امکان ذخیره سوابق سفارش‌ها برای دسترسی در آینده.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لحظه‌ای مراحل سفارش (آماده‌سازی، ارسال، تحویل).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امکان تماس مستقیم با پیک در صورت بروز مشکل.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پروفایل کاربری:</a:t>
            </a:r>
            <a:endParaRPr lang="fa-IR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کاربران بتوانند تاریخچه سفارش‌های خود را مشاهده کنند.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امکان ویرایش آدرس‌ها و اطلاعات پرداخت.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182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4992B-D613-12F7-9C3B-AB99B7DAC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BFF9-A12B-CA7A-68CE-712B8E99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200" b="1" dirty="0">
                <a:cs typeface="B Nazanin" panose="00000400000000000000" pitchFamily="2" charset="-78"/>
              </a:rPr>
              <a:t>تعریف ویژگی‌های کلیدی اپلیکیشن تحویل غذا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457C-D118-AD24-33F3-7B48366AF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85" y="1609898"/>
            <a:ext cx="10058400" cy="3931920"/>
          </a:xfrm>
        </p:spPr>
        <p:txBody>
          <a:bodyPr>
            <a:no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افزودن به سبد خرید و ثبت سفارش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افزودن به سبد خرید:</a:t>
            </a:r>
            <a:endParaRPr lang="fa-IR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کاربران باید بتوانند به‌راحتی غذای موردنظر خود را به سبد خرید اضافه کنند.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امکان مشاهده لیست سفارش‌ها در سبد خرید به همراه جزئیات قیمت هر مورد.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قابلیت حذف یا ویرایش آیتم‌ها در سبد خرید.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سفارشی‌سازی سفارش:</a:t>
            </a:r>
            <a:endParaRPr lang="fa-IR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کاربران بتوانند سفارش خود را شخصی‌سازی کنند (مانند انتخاب سس‌ها، حذف مواد خاص، یا انتخاب نوشیدنی همراه غذا).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ثبت سفارش:</a:t>
            </a:r>
            <a:endParaRPr lang="fa-IR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فرآیند ثبت سفارش باید کوتاه و بدون پیچیدگی باشد.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نمایش هزینه نهایی شامل مالیات، تخفیف‌ها، و هزینه ارسال.</a:t>
            </a:r>
          </a:p>
        </p:txBody>
      </p:sp>
    </p:spTree>
    <p:extLst>
      <p:ext uri="{BB962C8B-B14F-4D97-AF65-F5344CB8AC3E}">
        <p14:creationId xmlns:p14="http://schemas.microsoft.com/office/powerpoint/2010/main" val="224060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2AAE8-B9AF-9F5E-D2F5-36C1FB050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7F279-4FBC-92CB-81F6-F7C10E18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408" y="77647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طراحی اولیه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09A39-68A1-1AE0-B2CD-0F74804F3D09}"/>
              </a:ext>
            </a:extLst>
          </p:cNvPr>
          <p:cNvSpPr txBox="1"/>
          <p:nvPr/>
        </p:nvSpPr>
        <p:spPr>
          <a:xfrm>
            <a:off x="3544755" y="948690"/>
            <a:ext cx="832230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صفحه اول: معرفی اپلیکیشن</a:t>
            </a:r>
            <a:endParaRPr lang="en-US" b="1" dirty="0">
              <a:cs typeface="B Nazanin" panose="00000400000000000000" pitchFamily="2" charset="-78"/>
            </a:endParaRP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نمایش نام و هویت برند: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عنوان "فود سنتر" به صورت برجسته در مرکز صفحه قرار گرفته است تا کاربران بلافاصله برند را تشخیص دهند.</a:t>
            </a: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استفاده از یک فونت ساده و در عین حال حرفه‌ای برای تقویت هویت بصری.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توضیح مختصر درباره اپلیکیشن: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عبارت "اپلیکیشن سفارش آنلاین غذا" در زیر نام برند اضافه شده تا کاربر هدف و نوع فعالیت اپلیکیشن را درک 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تصویر غذا: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یک تصویر جذاب و باکیفیت از غذاهای سنتی ایرانی که حس نزدیکی و اشتها را در کاربران ایجاد 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نشانگر بارگذاری: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در پایین صفحه یک نشانگر ساده قرار داده شده که فرآیند بارگذاری اپلیکیشن را نشان می‌دهد و انتظار کاربر را مدیریت 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طراحی و رنگ‌بندی: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رنگ غالب صفحه نارنجی به‌طور استراتژیک انتخاب شده تا با ماهیت غذا و اشتها ارتباط برقرار 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هدف این صفحه: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معرفی برند و جلب اعتماد کاربر در اولین نگاه.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آماده‌سازی کاربران برای ورود به محیط اپلیکیشن.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ایجاد حس مثبت و اطمینان از کیفیت اپلیکیشن.</a:t>
            </a:r>
          </a:p>
        </p:txBody>
      </p:sp>
      <p:pic>
        <p:nvPicPr>
          <p:cNvPr id="5" name="20241124-2029-14.7470194">
            <a:hlinkClick r:id="" action="ppaction://media"/>
            <a:extLst>
              <a:ext uri="{FF2B5EF4-FFF2-40B4-BE49-F238E27FC236}">
                <a16:creationId xmlns:a16="http://schemas.microsoft.com/office/drawing/2014/main" id="{87029192-970C-FE56-3B6B-A030F66BA0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0964" y="857058"/>
            <a:ext cx="2337512" cy="5021698"/>
          </a:xfrm>
        </p:spPr>
      </p:pic>
    </p:spTree>
    <p:extLst>
      <p:ext uri="{BB962C8B-B14F-4D97-AF65-F5344CB8AC3E}">
        <p14:creationId xmlns:p14="http://schemas.microsoft.com/office/powerpoint/2010/main" val="54633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19F9-F410-7DD4-D024-3EE42CBCD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408" y="77647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طراحی اولیه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7A404-5D8B-CA34-9D8E-395AA1F4EF85}"/>
              </a:ext>
            </a:extLst>
          </p:cNvPr>
          <p:cNvSpPr txBox="1"/>
          <p:nvPr/>
        </p:nvSpPr>
        <p:spPr>
          <a:xfrm>
            <a:off x="3544755" y="948690"/>
            <a:ext cx="83223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ویژگی‌های اصلی صفحات </a:t>
            </a:r>
            <a:r>
              <a:rPr lang="en-US" b="1" dirty="0">
                <a:cs typeface="B Nazanin" panose="00000400000000000000" pitchFamily="2" charset="-78"/>
              </a:rPr>
              <a:t>Onboarding:</a:t>
            </a:r>
            <a:endParaRPr lang="en-US" dirty="0">
              <a:cs typeface="B Nazanin" panose="00000400000000000000" pitchFamily="2" charset="-78"/>
            </a:endParaRP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نمایش ویژگی‌های کلیدی به‌صورت جداگانه: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هر صفحه یک ویژگی خاص اپلیکیشن را معرفی می‌کند.</a:t>
            </a: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متن‌های ساده و کوتاه همراه با طراحی مینیمال به کاربران کمک می‌کند تا مفهوم هر ویژگی را به راحتی درک کنند.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نشانگر پیشرفت : </a:t>
            </a:r>
            <a:r>
              <a:rPr lang="fa-IR" dirty="0">
                <a:cs typeface="B Nazanin" panose="00000400000000000000" pitchFamily="2" charset="-78"/>
              </a:rPr>
              <a:t>در پایین هر صفحه، یک نشانگر پیشرفت قرار دارد که به کاربران اطلاع می‌دهد در کدام مرحله از فرآیند آشنایی قرار دارند (مثلاً "1/4"). این ویژگی به ساختارمند بودن فرآیند کمک 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گزینه رد کردن: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برای راحتی کاربران، گزینه "رد کردن" در بالای هر صفحه قرار داده شده است. این امکان به کاربران اجازه می‌دهد در صورت تمایل، فرآیند </a:t>
            </a:r>
            <a:r>
              <a:rPr lang="en-US" dirty="0">
                <a:cs typeface="B Nazanin" panose="00000400000000000000" pitchFamily="2" charset="-78"/>
              </a:rPr>
              <a:t>Onboarding </a:t>
            </a:r>
            <a:r>
              <a:rPr lang="fa-IR" dirty="0">
                <a:cs typeface="B Nazanin" panose="00000400000000000000" pitchFamily="2" charset="-78"/>
              </a:rPr>
              <a:t>را نادیده بگیرند و مستقیماً به بخش اصلی اپلیکیشن وارد شوند.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رنگ‌بندی و طراحی: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از رنگ‌های شاد و مدرن (مانند بنفش، آبی و نارنجی) برای پس‌زمینه استفاده شده است که حس اعتماد و انرژی را به کاربران القا می‌کند.</a:t>
            </a: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طراحی صفحات ساده و بدون شلوغی است تا تمرکز کاربران بر متن و تصاویر حفظ شود.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14" name="20241124-2031-13.9778330">
            <a:hlinkClick r:id="" action="ppaction://media"/>
            <a:extLst>
              <a:ext uri="{FF2B5EF4-FFF2-40B4-BE49-F238E27FC236}">
                <a16:creationId xmlns:a16="http://schemas.microsoft.com/office/drawing/2014/main" id="{989123B7-47DD-45B1-8553-9F9B1B9DA7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417" y="525077"/>
            <a:ext cx="2546598" cy="5567453"/>
          </a:xfrm>
        </p:spPr>
      </p:pic>
    </p:spTree>
    <p:extLst>
      <p:ext uri="{BB962C8B-B14F-4D97-AF65-F5344CB8AC3E}">
        <p14:creationId xmlns:p14="http://schemas.microsoft.com/office/powerpoint/2010/main" val="259297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517EC-6CB0-5753-F46E-99A34B87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E4166-E62A-D649-72D0-30D92056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408" y="77647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طراحی اولیه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F415C-F4AA-542D-B7F1-D10E9E7D5611}"/>
              </a:ext>
            </a:extLst>
          </p:cNvPr>
          <p:cNvSpPr txBox="1"/>
          <p:nvPr/>
        </p:nvSpPr>
        <p:spPr>
          <a:xfrm>
            <a:off x="3544755" y="948690"/>
            <a:ext cx="832230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صفحه اصلی :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تمرکز بر دسته‌بندی محتوا:</a:t>
            </a:r>
            <a:br>
              <a:rPr lang="fa-IR" dirty="0">
                <a:cs typeface="B Nazanin" panose="00000400000000000000" pitchFamily="2" charset="-78"/>
              </a:rPr>
            </a:br>
            <a:r>
              <a:rPr lang="fa-IR" dirty="0">
                <a:cs typeface="B Nazanin" panose="00000400000000000000" pitchFamily="2" charset="-78"/>
              </a:rPr>
              <a:t>صفحات اصلی بر اساس دسته‌بندی‌های مشخص (مانند سالادها، خوراک‌ها، و غذاهای دریایی) طراحی شده‌اند که به کاربر امکان جابه‌جایی سریع و دسترسی آسان به انواع غذاها را می‌دهد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تصاویر غذاها نقش کلیدی در جلب توجه و تحریک اشتهای کاربران دارند. این تصاویر به صورت متمرکز و بدون حاشیه‌های اضافی ارائه شده‌اند که اطلاعات را مستقیماً به کاربر منتقل 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ناوبری ساده و استاندارد:</a:t>
            </a:r>
            <a:endParaRPr lang="fa-IR" dirty="0">
              <a:cs typeface="B Nazanin" panose="00000400000000000000" pitchFamily="2" charset="-78"/>
            </a:endParaRP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استفاده از </a:t>
            </a:r>
            <a:r>
              <a:rPr lang="fa-IR" b="1" dirty="0">
                <a:cs typeface="B Nazanin" panose="00000400000000000000" pitchFamily="2" charset="-78"/>
              </a:rPr>
              <a:t>نوار ناوبری پایین صفحه</a:t>
            </a:r>
            <a:r>
              <a:rPr lang="fa-IR" dirty="0">
                <a:cs typeface="B Nazanin" panose="00000400000000000000" pitchFamily="2" charset="-78"/>
              </a:rPr>
              <a:t>، یک الگوی رایج در طراحی اپلیکیشن‌ها است که دسترسی سریع به صفحات کلیدی مانند خانه، سبد خرید و پروفایل کاربر را ممکن می‌سازد.</a:t>
            </a:r>
          </a:p>
          <a:p>
            <a:pPr lvl="1" algn="r" rtl="1"/>
            <a:r>
              <a:rPr lang="fa-IR" dirty="0">
                <a:cs typeface="B Nazanin" panose="00000400000000000000" pitchFamily="2" charset="-78"/>
              </a:rPr>
              <a:t>تب‌های بالای صفحه، جابه‌جایی بین دسته‌بندی‌ها را ساده و شفاف کرده و تجربه‌ای خطی و قابل پیش‌بینی ایجاد 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رنگ‌بندی حساب‌شده: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رنگ‌های گرم مانند نارنجی در تب‌ها و دکمه‌ها حس انرژی و اشتها را تقویت می‌کنند.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ترکیب با رنگ‌های خنثی مانند سفید و خاکستری تمرکز را بر محتوای اصلی حفظ 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فونت‌ها و تایپوگرافی: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استفاده از فونت‌های ساده و خوانا، که اطلاعات را به وضوح ارائه می‌دهد.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اندازه متون به گونه‌ای انتخاب شده که برای تمام کاربران (حتی کاربران مسن‌تر) قابل خواندن باشد.</a:t>
            </a:r>
          </a:p>
          <a:p>
            <a:pPr lvl="1" algn="r" rtl="1"/>
            <a:endParaRPr lang="fa-IR" dirty="0">
              <a:cs typeface="B Nazanin" panose="00000400000000000000" pitchFamily="2" charset="-78"/>
            </a:endParaRPr>
          </a:p>
          <a:p>
            <a:pPr lvl="1" algn="r" rtl="1"/>
            <a:endParaRPr lang="fa-IR" dirty="0">
              <a:cs typeface="B Nazanin" panose="00000400000000000000" pitchFamily="2" charset="-78"/>
            </a:endParaRPr>
          </a:p>
          <a:p>
            <a:pPr lvl="1" algn="r" rtl="1"/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5" name="20241124-2045-41.5945869">
            <a:hlinkClick r:id="" action="ppaction://media"/>
            <a:extLst>
              <a:ext uri="{FF2B5EF4-FFF2-40B4-BE49-F238E27FC236}">
                <a16:creationId xmlns:a16="http://schemas.microsoft.com/office/drawing/2014/main" id="{66F75EC5-7FFC-310F-4295-51CD0A2515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192" y="530903"/>
            <a:ext cx="2649042" cy="5837790"/>
          </a:xfrm>
        </p:spPr>
      </p:pic>
    </p:spTree>
    <p:extLst>
      <p:ext uri="{BB962C8B-B14F-4D97-AF65-F5344CB8AC3E}">
        <p14:creationId xmlns:p14="http://schemas.microsoft.com/office/powerpoint/2010/main" val="154318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D5477-B4D6-9660-A2C6-F2C190E88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8A7C-3362-B1C8-39EB-51551ACB3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288" y="0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طراحی اولیه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047FBA-6FB9-052D-4EEF-E53A1BEF4787}"/>
              </a:ext>
            </a:extLst>
          </p:cNvPr>
          <p:cNvSpPr txBox="1"/>
          <p:nvPr/>
        </p:nvSpPr>
        <p:spPr>
          <a:xfrm>
            <a:off x="3069355" y="948690"/>
            <a:ext cx="885133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نقاط قوت: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تمرکز بر اطلاعات کلیدی: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ارائه اطلاعات مهم و ضروری مانند نام غذا، توضیحات کوتاه، زمان ارسال، و قیمت نهایی در قالبی ساده و قابل‌فهم، فرآیند تصمیم‌گیری کاربر را تسهیل 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استفاده از انیمیشن برای تعامل بصری</a:t>
            </a:r>
            <a:r>
              <a:rPr lang="fa-IR" dirty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تصویر محصول دارای انیمیشن است که به کاربر حس پویایی و تعامل بیشتری می‌دهد و توجه را به محصول جلب 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چیدمان اطلاعات: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اطلاعات در بخش‌های جداگانه سازمان‌دهی شده‌اند، که باعث کاهش پیچیدگی و افزایش دسترسی‌پذیری می‌شود.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تطابق با اصول استاندارد طراحی</a:t>
            </a:r>
            <a:r>
              <a:rPr lang="fa-IR" dirty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طراحی مینیمال و استاندارد که با اپلیکیشن‌های مدرن سازگار است و کاربر را دچار سردرگمی نمی‌کند.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نقاط ضعف: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نبود امکان شخصی‌سازی سفارش</a:t>
            </a:r>
            <a:r>
              <a:rPr lang="fa-IR" dirty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صفحه فاقد گزینه‌های شخصی‌سازی (مانند حذف یا اضافه کردن مواد خاص) است که می‌تواند برای کاربران خاص‌پسند محدودیت ایجاد 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اطلاعات محدود درباره محصول</a:t>
            </a:r>
            <a:r>
              <a:rPr lang="fa-IR" dirty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توضیحات ارائه‌شده بسیار کلی هستند و جزئیات بیشتری مانند مواد تشکیل‌دهنده یا ارزش تغذیه‌ای محصول نمایش داده نمی‌شود.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نبود بخش نظرات و امتیازات کاربران</a:t>
            </a:r>
            <a:r>
              <a:rPr lang="fa-IR" dirty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عدم وجود نظرات یا امتیازات کاربران درباره محصول، اطلاعات ارزشمندی را از دسترس کاربران خارج کرده و تصمیم‌گیری را سخت‌تر می‌کند.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24" name="20241125-1407-53.0373815">
            <a:hlinkClick r:id="" action="ppaction://media"/>
            <a:extLst>
              <a:ext uri="{FF2B5EF4-FFF2-40B4-BE49-F238E27FC236}">
                <a16:creationId xmlns:a16="http://schemas.microsoft.com/office/drawing/2014/main" id="{AA8FB22C-FA70-06A7-03C3-EAD801640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459" y="481272"/>
            <a:ext cx="2428015" cy="52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1F4A3-2B07-9012-80AD-31223F9D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4BE4-989D-9799-BEDC-9304D651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408" y="77647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طراحی اولیه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pic>
        <p:nvPicPr>
          <p:cNvPr id="3" name="20241125-1426-10.8955712">
            <a:hlinkClick r:id="" action="ppaction://media"/>
            <a:extLst>
              <a:ext uri="{FF2B5EF4-FFF2-40B4-BE49-F238E27FC236}">
                <a16:creationId xmlns:a16="http://schemas.microsoft.com/office/drawing/2014/main" id="{6CA066D6-65BA-CC2A-BEB2-ACF4861488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0434" y="352913"/>
            <a:ext cx="1772984" cy="3871015"/>
          </a:xfrm>
          <a:prstGeom prst="rect">
            <a:avLst/>
          </a:prstGeom>
        </p:spPr>
      </p:pic>
      <p:pic>
        <p:nvPicPr>
          <p:cNvPr id="4" name="20241125-1616-40.5966353">
            <a:hlinkClick r:id="" action="ppaction://media"/>
            <a:extLst>
              <a:ext uri="{FF2B5EF4-FFF2-40B4-BE49-F238E27FC236}">
                <a16:creationId xmlns:a16="http://schemas.microsoft.com/office/drawing/2014/main" id="{204FA25A-AD48-74E4-541B-A7537A4C65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18435" y="352913"/>
            <a:ext cx="1772984" cy="3871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020EF-5630-E427-67F4-36CE0537E905}"/>
              </a:ext>
            </a:extLst>
          </p:cNvPr>
          <p:cNvSpPr txBox="1"/>
          <p:nvPr/>
        </p:nvSpPr>
        <p:spPr>
          <a:xfrm>
            <a:off x="6096000" y="968296"/>
            <a:ext cx="57048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صفحه سبد خرید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نقاط قوت: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سازمان‌دهی محتوا: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تعداد محصولات، قیمت نهایی، و امکان مشاهده جزئیات هر محصول، فرآیند مدیریت خرید را ساده کرده است.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امکان حذف مستقیم: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هر محصول دارای گزینه حذف است که با کلیک بر روی آن کاربر می‌تواند محصولات غیرضروری را به راحتی حذف 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ناوبری مناسب: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نوار پایینی برای دسترسی سریع به سایر بخش‌های اپلیکیشن (مانند خانه یا کیف پول) همچنان قابل‌مشاهده و استفاده است.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نقاط ضعف: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اطلاعات تکمیلی مانند هزینه ارسال یا تخفیف‌های احتمالی نمایش داده نمی‌شود که می‌تواند برای کاربر اهمیت داشته باشد.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صفحه می‌تواند پیشنهادات مرتبط مانند "محصولات مکمل" یا "سفارش‌های محبوب دیگر کاربران" را نمایش دهد.</a:t>
            </a:r>
          </a:p>
        </p:txBody>
      </p:sp>
      <p:pic>
        <p:nvPicPr>
          <p:cNvPr id="7" name="20241125-1623-37.4471369">
            <a:hlinkClick r:id="" action="ppaction://media"/>
            <a:extLst>
              <a:ext uri="{FF2B5EF4-FFF2-40B4-BE49-F238E27FC236}">
                <a16:creationId xmlns:a16="http://schemas.microsoft.com/office/drawing/2014/main" id="{42C0CAA9-2516-9BB5-4215-245BDB35853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26105" y="352913"/>
            <a:ext cx="1772984" cy="39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9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1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1B90A-29B7-59F2-0F22-832E732D7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8322-21B9-F0FD-2C07-E36DAAE0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408" y="77647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طراحی اولیه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3AEDA-1ADA-3C0B-8607-FE3515B55AD9}"/>
              </a:ext>
            </a:extLst>
          </p:cNvPr>
          <p:cNvSpPr txBox="1"/>
          <p:nvPr/>
        </p:nvSpPr>
        <p:spPr>
          <a:xfrm>
            <a:off x="7484102" y="968296"/>
            <a:ext cx="431670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اطلاعات کاربری: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در بالای صفحه، اطلاعات مربوط به کاربر (نام و تصویر پروفایل) نمایش داده شده است. این ویژگی باعث ایجاد حس شخصی‌سازی و ارتباط بهتر کاربر با اپلیکیشن می‌شود.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نمایش خلاصه وضعیت: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سه بخش کلیدی شامل:</a:t>
            </a:r>
          </a:p>
          <a:p>
            <a:pPr lvl="1" algn="r" rtl="1"/>
            <a:r>
              <a:rPr lang="fa-IR" b="1" dirty="0">
                <a:cs typeface="B Nazanin" panose="00000400000000000000" pitchFamily="2" charset="-78"/>
              </a:rPr>
              <a:t>تخفیف‌ها:</a:t>
            </a:r>
            <a:r>
              <a:rPr lang="fa-IR" dirty="0">
                <a:cs typeface="B Nazanin" panose="00000400000000000000" pitchFamily="2" charset="-78"/>
              </a:rPr>
              <a:t> اطلاعات مربوط به میزان تخفیف فعال در حساب.</a:t>
            </a:r>
          </a:p>
          <a:p>
            <a:pPr lvl="1" algn="r" rtl="1"/>
            <a:r>
              <a:rPr lang="fa-IR" b="1" dirty="0">
                <a:cs typeface="B Nazanin" panose="00000400000000000000" pitchFamily="2" charset="-78"/>
              </a:rPr>
              <a:t>تعداد خریدها:</a:t>
            </a:r>
            <a:r>
              <a:rPr lang="fa-IR" dirty="0">
                <a:cs typeface="B Nazanin" panose="00000400000000000000" pitchFamily="2" charset="-78"/>
              </a:rPr>
              <a:t> تعداد کل سفارش‌هایی که کاربر انجام داده است.</a:t>
            </a:r>
          </a:p>
          <a:p>
            <a:pPr lvl="1" algn="r" rtl="1"/>
            <a:r>
              <a:rPr lang="fa-IR" b="1" dirty="0">
                <a:cs typeface="B Nazanin" panose="00000400000000000000" pitchFamily="2" charset="-78"/>
              </a:rPr>
              <a:t>قیمت نهایی:</a:t>
            </a:r>
            <a:r>
              <a:rPr lang="fa-IR" dirty="0">
                <a:cs typeface="B Nazanin" panose="00000400000000000000" pitchFamily="2" charset="-78"/>
              </a:rPr>
              <a:t> مجموع هزینه سفارش‌های اخیر.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این اطلاعات به صورت برجسته در کادرهای مجزا نمایش داده شده و دسترسی به داده‌های کلیدی را ساده می‌کند.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 قابلیت‌های مدیریتی: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تاریخچه خرید:</a:t>
            </a:r>
            <a:r>
              <a:rPr lang="fa-IR" dirty="0">
                <a:cs typeface="B Nazanin" panose="00000400000000000000" pitchFamily="2" charset="-78"/>
              </a:rPr>
              <a:t> کاربران می‌توانند به سوابق خریدهای قبلی دسترسی داشته باشند.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تنظیمات حساب:</a:t>
            </a:r>
            <a:r>
              <a:rPr lang="fa-IR" dirty="0">
                <a:cs typeface="B Nazanin" panose="00000400000000000000" pitchFamily="2" charset="-78"/>
              </a:rPr>
              <a:t> امکان تغییر تنظیمات مربوط به حساب کاربری.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خروج از حساب:</a:t>
            </a:r>
            <a:r>
              <a:rPr lang="fa-IR" dirty="0">
                <a:cs typeface="B Nazanin" panose="00000400000000000000" pitchFamily="2" charset="-78"/>
              </a:rPr>
              <a:t> دکمه خروج به وضوح در دسترس است و فرآیند تغییر حساب یا امنیت حساب را تسهیل می‌کند.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5" name="20241125-1625-28.3487898">
            <a:hlinkClick r:id="" action="ppaction://media"/>
            <a:extLst>
              <a:ext uri="{FF2B5EF4-FFF2-40B4-BE49-F238E27FC236}">
                <a16:creationId xmlns:a16="http://schemas.microsoft.com/office/drawing/2014/main" id="{3DED088B-4120-98E2-ACE4-BA0F2C96E3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096" y="325569"/>
            <a:ext cx="2762250" cy="6019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BCF9E2-65CF-1DFF-C588-CE50E5BF3700}"/>
              </a:ext>
            </a:extLst>
          </p:cNvPr>
          <p:cNvSpPr txBox="1"/>
          <p:nvPr/>
        </p:nvSpPr>
        <p:spPr>
          <a:xfrm>
            <a:off x="3070346" y="968296"/>
            <a:ext cx="45239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جزئیات شخصی بیشتر</a:t>
            </a:r>
            <a:r>
              <a:rPr lang="fa-IR" dirty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اضافه کردن اطلاعاتی مانند آدرس‌های ذخیره‌شده، شماره تماس، یا ایمیل به منظور افزایش کاربرد صفحه.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امتیاز وفاداری یا تاریخچه فعالیت: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امتیازهای جمع‌آوری‌شده (در صورت وجود سیستم امتیازدهی) یا فعالیت‌های اخیر برای تشویق کاربران به استفاده بیشتر.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تغییر تصویر پروفایل: </a:t>
            </a:r>
            <a:r>
              <a:rPr lang="fa-IR" dirty="0">
                <a:cs typeface="B Nazanin" panose="00000400000000000000" pitchFamily="2" charset="-78"/>
              </a:rPr>
              <a:t>امکان تغییر تصویر پروفایل کاربر با آپلود تصویر جدید یا انتخاب از تصاویر پیشنهادی.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تنظیمات رنگ و ظاهر</a:t>
            </a:r>
            <a:r>
              <a:rPr lang="fa-IR" dirty="0">
                <a:cs typeface="B Nazanin" panose="00000400000000000000" pitchFamily="2" charset="-78"/>
              </a:rPr>
              <a:t>: اجازه به کاربران برای انتخاب تم یا رنگ‌بندی دلخواه برای پروفایل خود.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تخفیف‌ها یا پیشنهادات ویژه متناسب با عادات خرید کاربر.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اضافه کردن بخش "پیام‌ها" یا "اعلان‌ها" برای اطلاع‌رسانی درباره تخفیف‌ها، وضعیت سفارش‌ها، یا رویدادهای خاص.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افزودن دکمه ارتباط با پشتیبانی یا چت آنلاین برای پاسخ سریع به سوالات کاربران.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جزئیات کامل پرداخت‌ها از جمله روش پرداخت، تاریخ و وضعیت هر سفارش.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61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DE5C6-B1A3-6D4F-D10B-A17BF10E7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2CC8-56EE-A893-8E1F-BA8A3A19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408" y="77647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طراحی اولیه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3E1E7-1860-FF6C-57C8-80BEB15A2DFD}"/>
              </a:ext>
            </a:extLst>
          </p:cNvPr>
          <p:cNvSpPr txBox="1"/>
          <p:nvPr/>
        </p:nvSpPr>
        <p:spPr>
          <a:xfrm>
            <a:off x="7484102" y="968296"/>
            <a:ext cx="43167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دسترسی سریع: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قرارگیری منو در دسترس کاربران از هر صفحه، امکان جابه‌جایی سریع بین بخش‌ها را فراهم کرده است.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چیدمان منطقی: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ترتیب قرارگیری آیتم‌ها به گونه‌ای است که بخش‌های پرکاربردتر در بالای منو قرار گرفته‌اند.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75A86-1B44-55C1-E905-8FFED403ABA5}"/>
              </a:ext>
            </a:extLst>
          </p:cNvPr>
          <p:cNvSpPr txBox="1"/>
          <p:nvPr/>
        </p:nvSpPr>
        <p:spPr>
          <a:xfrm>
            <a:off x="3070346" y="968296"/>
            <a:ext cx="45239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افزودن تنظیمات پیشرفته: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گنجاندن گزینه‌هایی مانند تغییر زبان، تنظیمات اعلان‌ها، یا تم‌های بصری.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پشتیبانی مستقیم</a:t>
            </a:r>
            <a:r>
              <a:rPr lang="fa-IR" dirty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اضافه کردن گزینه‌ای برای ارتباط سریع با پشتیبانی یا بخش سوالات متداول.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شخصی‌سازی منو: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امکان تغییر ترتیب آیتم‌ها یا افزودن موارد دلخواه به منو برای کاربران حرفه‌ای.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نمایش اطلاعات حساب: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افزودن خلاصه وضعیت حساب (مانند موجودی کیف پول یا تعداد سفارش‌های اخیر) در بالای منو.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ایجاد میانبرها: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اضافه کردن گزینه‌هایی برای دسترسی سریع به بخش‌های پرکاربرد، مانند آخرین سفارش‌ها.</a:t>
            </a: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4" name="20241125-1634-01.3252626">
            <a:hlinkClick r:id="" action="ppaction://media"/>
            <a:extLst>
              <a:ext uri="{FF2B5EF4-FFF2-40B4-BE49-F238E27FC236}">
                <a16:creationId xmlns:a16="http://schemas.microsoft.com/office/drawing/2014/main" id="{CF335480-72E9-AA3B-BD41-A7936065FC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192" y="560684"/>
            <a:ext cx="2533660" cy="5736632"/>
          </a:xfrm>
        </p:spPr>
      </p:pic>
    </p:spTree>
    <p:extLst>
      <p:ext uri="{BB962C8B-B14F-4D97-AF65-F5344CB8AC3E}">
        <p14:creationId xmlns:p14="http://schemas.microsoft.com/office/powerpoint/2010/main" val="345810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636B-40AE-DFD0-67BB-FA4273F38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D77FF-CC45-AAF8-5BB4-0BEBD1D5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408" y="77647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چالش ها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B5EC0-AE0E-AA05-BAD5-D876359AF6DA}"/>
              </a:ext>
            </a:extLst>
          </p:cNvPr>
          <p:cNvSpPr txBox="1"/>
          <p:nvPr/>
        </p:nvSpPr>
        <p:spPr>
          <a:xfrm>
            <a:off x="629014" y="1275502"/>
            <a:ext cx="1117179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چالش: شناسایی دقیق نیازهای گروه‌های متنوع کاربران (مانند خانواده‌ها، افراد شاغل، دانشجویان و سالمندان) و ایجاد یک طراحی که بتواند نیازهای همه این گروه‌ها را پوشش دهد</a:t>
            </a:r>
            <a:r>
              <a:rPr lang="fa-IR" dirty="0">
                <a:cs typeface="B Nazanin" panose="00000400000000000000" pitchFamily="2" charset="-78"/>
              </a:rPr>
              <a:t>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راه‌حل: استفاده از تحقیقات بازار، بررسی رفتار کاربران مشابه در اپلیکیشن‌های رقبا (مانند اسنپ‌فود)، و طراحی وایرفریم‌های اولیه برای دریافت بازخورد کاربران.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چالش: انتخاب فریمورک یا ابزار مناسب برای توسعه سریع و قابل اطمینان اپلیکیشن.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راه‌حل: با تحلیل قابلیت‌های </a:t>
            </a:r>
            <a:r>
              <a:rPr lang="en-US" dirty="0">
                <a:cs typeface="B Nazanin" panose="00000400000000000000" pitchFamily="2" charset="-78"/>
              </a:rPr>
              <a:t>Flutter </a:t>
            </a:r>
            <a:r>
              <a:rPr lang="fa-IR" dirty="0">
                <a:cs typeface="B Nazanin" panose="00000400000000000000" pitchFamily="2" charset="-78"/>
              </a:rPr>
              <a:t>و مقایسه آن با ابزارهای دیگر مانند </a:t>
            </a:r>
            <a:r>
              <a:rPr lang="en-US" dirty="0">
                <a:cs typeface="B Nazanin" panose="00000400000000000000" pitchFamily="2" charset="-78"/>
              </a:rPr>
              <a:t>React Native، </a:t>
            </a:r>
            <a:r>
              <a:rPr lang="fa-IR" dirty="0">
                <a:cs typeface="B Nazanin" panose="00000400000000000000" pitchFamily="2" charset="-78"/>
              </a:rPr>
              <a:t>این ابزار به دلیل پشتیبانی گسترده و امکان توسعه چندپلتفرمی انتخاب شد.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چالش: ایجاد تعادل بین طراحی بصری جذاب و حفظ سادگی برای کاربران مبتدی و مسن‌تر.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راه‌حل: استفاده از رنگ‌های خنثی و گرم برای جذب بصری و تمرکز بر ارائه اطلاعات کلیدی به شکلی واضح و قابل‌فهم.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چالش: حفظ عملکرد سریع و روان اپلیکیشن حتی در دستگاه‌های با سخت‌افزار ضعیف‌تر.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راه‌حل: بهینه‌سازی کد و کاهش حجم تصاویر و فایل‌های گرافیکی، استفاده از تکنیک‌های </a:t>
            </a:r>
            <a:r>
              <a:rPr lang="en-US" dirty="0">
                <a:cs typeface="B Nazanin" panose="00000400000000000000" pitchFamily="2" charset="-78"/>
              </a:rPr>
              <a:t>lazy loading </a:t>
            </a:r>
            <a:r>
              <a:rPr lang="fa-IR" dirty="0">
                <a:cs typeface="B Nazanin" panose="00000400000000000000" pitchFamily="2" charset="-78"/>
              </a:rPr>
              <a:t>برای بارگذاری محتوای غیرضروری در زمان مناسب.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چالش: اطمینان از امنیت داده‌های کاربر، به‌ویژه در بخش پرداخت آنلاین و ذخیره اطلاعات شخصی.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راه‌حل: پیاده‌سازی پروتکل‌های امنیتی مانند </a:t>
            </a:r>
            <a:r>
              <a:rPr lang="en-US" dirty="0">
                <a:cs typeface="B Nazanin" panose="00000400000000000000" pitchFamily="2" charset="-78"/>
              </a:rPr>
              <a:t>SSL </a:t>
            </a:r>
            <a:r>
              <a:rPr lang="fa-IR" dirty="0">
                <a:cs typeface="B Nazanin" panose="00000400000000000000" pitchFamily="2" charset="-78"/>
              </a:rPr>
              <a:t>برای رمزگذاری داده‌ها و استفاده از روش‌های تأیید هویت مطمئن..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چالش: ایجاد مزیت رقابتی نسبت به اپلیکیشن‌های مشابه مانند اسنپ‌فود.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راه‌حل: طراحی قابلیت‌های متمایز مانند پیشنهادات شخصی‌سازی‌شده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چالش: دریافت و تحلیل بازخورد کاربران پس از ارائه نسخه اولیه و اعمال تغییرات لازم.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راه‌حل: پیاده‌سازی فرآیند تست و گرفتن بازخورد مستقیم از کاربران هدف برای بهبود طراحی و تجربه کاربری.</a:t>
            </a:r>
          </a:p>
        </p:txBody>
      </p:sp>
    </p:spTree>
    <p:extLst>
      <p:ext uri="{BB962C8B-B14F-4D97-AF65-F5344CB8AC3E}">
        <p14:creationId xmlns:p14="http://schemas.microsoft.com/office/powerpoint/2010/main" val="273953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F28E-7A02-7A9A-0C9D-7BBD698B7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هدف پروژه و آنچه قرار است در ارائه پوشش داده شود</a:t>
            </a:r>
            <a:br>
              <a:rPr lang="fa-IR" sz="3200" b="1" dirty="0">
                <a:cs typeface="B Nazanin" panose="00000400000000000000" pitchFamily="2" charset="-78"/>
              </a:rPr>
            </a:br>
            <a:endParaRPr lang="LID4096" sz="32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EB745-C9D5-933B-4D1F-45F5750A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هدف این پروژه، طراحی واسط کاربری یک اپلیکیشن تحویل غذا است که با استفاده از فلاتر به‌صورت کاربرپسند، کارآمد و مدرن توسعه یابد. در این ارائه، به موضوعات زیر خواهیم پرداخت:</a:t>
            </a:r>
          </a:p>
          <a:p>
            <a:pPr algn="r" rtl="1">
              <a:buFont typeface="+mj-lt"/>
              <a:buAutoNum type="arabicPeriod"/>
            </a:pPr>
            <a:r>
              <a:rPr lang="fa-IR" sz="2000" dirty="0">
                <a:cs typeface="B Nazanin" panose="00000400000000000000" pitchFamily="2" charset="-78"/>
              </a:rPr>
              <a:t>بررسی نیازهای کاربران و تحلیل آنها</a:t>
            </a:r>
          </a:p>
          <a:p>
            <a:pPr algn="r" rtl="1">
              <a:buFont typeface="+mj-lt"/>
              <a:buAutoNum type="arabicPeriod"/>
            </a:pPr>
            <a:r>
              <a:rPr lang="fa-IR" sz="2000" dirty="0">
                <a:cs typeface="B Nazanin" panose="00000400000000000000" pitchFamily="2" charset="-78"/>
              </a:rPr>
              <a:t>معرفی ابزار فلاتر و دلایل انتخاب آن برای طراحی</a:t>
            </a:r>
          </a:p>
          <a:p>
            <a:pPr algn="r" rtl="1">
              <a:buFont typeface="+mj-lt"/>
              <a:buAutoNum type="arabicPeriod"/>
            </a:pPr>
            <a:r>
              <a:rPr lang="fa-IR" sz="2000" dirty="0">
                <a:cs typeface="B Nazanin" panose="00000400000000000000" pitchFamily="2" charset="-78"/>
              </a:rPr>
              <a:t>نمایش مراحل طراحی، از وایرفریم‌های اولیه تا محصول نهایی</a:t>
            </a:r>
          </a:p>
          <a:p>
            <a:pPr algn="r" rtl="1">
              <a:buFont typeface="+mj-lt"/>
              <a:buAutoNum type="arabicPeriod"/>
            </a:pPr>
            <a:r>
              <a:rPr lang="fa-IR" sz="2000" dirty="0">
                <a:cs typeface="B Nazanin" panose="00000400000000000000" pitchFamily="2" charset="-78"/>
              </a:rPr>
              <a:t>اصول طراحی واسط کاربری شامل رنگ‌ها، چیدمان و تعامل‌پذیری</a:t>
            </a:r>
          </a:p>
          <a:p>
            <a:pPr algn="r" rtl="1">
              <a:buFont typeface="+mj-lt"/>
              <a:buAutoNum type="arabicPeriod"/>
            </a:pPr>
            <a:r>
              <a:rPr lang="fa-IR" sz="2000" dirty="0">
                <a:cs typeface="B Nazanin" panose="00000400000000000000" pitchFamily="2" charset="-78"/>
              </a:rPr>
              <a:t>نمایش نمونه‌هایی از طراحی انجام‌شده و خروجی اپلیکیشن</a:t>
            </a:r>
          </a:p>
          <a:p>
            <a:pPr algn="r" rtl="1">
              <a:buFont typeface="+mj-lt"/>
              <a:buAutoNum type="arabicPeriod"/>
            </a:pPr>
            <a:r>
              <a:rPr lang="fa-IR" sz="2000" dirty="0">
                <a:cs typeface="B Nazanin" panose="00000400000000000000" pitchFamily="2" charset="-78"/>
              </a:rPr>
              <a:t>چالش‌ها و راه‌حل‌های مواجه شده در طول طراحی و توسعه</a:t>
            </a:r>
          </a:p>
          <a:p>
            <a:pPr algn="r" rtl="1"/>
            <a:endParaRPr lang="LID4096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3055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47316-1E44-DA1D-632D-BDA261F3A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F900D-FE67-5A13-15DD-4CE3319BC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408" y="77647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پیشنهادات برای آینده اپلیکیشن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1846C-1FD8-4C45-C732-1B7E6AB25CF8}"/>
              </a:ext>
            </a:extLst>
          </p:cNvPr>
          <p:cNvSpPr txBox="1"/>
          <p:nvPr/>
        </p:nvSpPr>
        <p:spPr>
          <a:xfrm>
            <a:off x="-803740" y="1007589"/>
            <a:ext cx="1255892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اپلیکیشن اختصاصی برای رستوران‌ها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امکان مشاهده و مدیریت سفارش‌های دریافتی در لحظه.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زمان‌های آماده‌سازی و جزئیات سفارش.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قابلیت افزودن، حذف یا ویرایش آیتم‌های منو به‌صورت مستقیم از اپلیکیشن.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امکان تعیین موجودی (مانند وضعیت "ناموجود" برای غذاهای خاص).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ارائه گزارش‌های مالی روزانه، هفتگی و ماهانه.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اطلاعات مربوط به سفارش‌های پرتکرار و مشتریان برتر.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امکان ارتباط مستقیم با تیم پشتیبانی اپلیکیشن برای حل مشکلات یا دریافت راهنمایی.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اپلیکیشن اختصاصی برای پیک‌ها 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جزئیات سفارش (مانند آدرس تحویل، شماره تماس مشتری و وضعیت پرداخت).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ارائه اطلاعات ترافیکی و پیشنهاد مسیرهای جایگزین.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قابلیت ارزیابی عملکرد پیک توسط مشتریان و ارائه بازخورد.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نمایش تعداد سفارش‌های انجام‌شده، مسافت طی‌شده و درآمد روزانه یا ماهانه.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افزایش انگیزه پیک‌ها از طریق ارائه گزارش‌های عملکرد و پاداش‌های تشویقی.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 سیستم مدیریت پیشرفته برای مشتریان شرکتی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امکان ثبت‌نام به‌عنوان مشتری شرکتی و افزودن چندین آدرس برای تحویل.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قابلیت ثبت سفارش‌های گروهی برای کارمندان.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ارائه صورت‌حساب‌های ماهانه و مدیریت بودجه شرکتی.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ارائه تخفیف‌ها یا پکیج‌های ویژه برای مشتریان شرکتی.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8FF020-A136-4A23-13F4-59C3841E3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6" y="1217258"/>
            <a:ext cx="4597239" cy="344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5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C0347-1778-871B-13DB-7EBECE4ED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31D0-59B7-BD9B-6F20-CCEDE8E4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408" y="77647"/>
            <a:ext cx="10058400" cy="1371600"/>
          </a:xfrm>
        </p:spPr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منابع و ابزار ها 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2C2FB-4E9A-E48F-FD89-BAE494017FB3}"/>
              </a:ext>
            </a:extLst>
          </p:cNvPr>
          <p:cNvSpPr txBox="1"/>
          <p:nvPr/>
        </p:nvSpPr>
        <p:spPr>
          <a:xfrm>
            <a:off x="-803740" y="1007589"/>
            <a:ext cx="12558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b="1" dirty="0">
                <a:cs typeface="B Nazanin" panose="00000400000000000000" pitchFamily="2" charset="-78"/>
                <a:hlinkClick r:id="rId2"/>
              </a:rPr>
              <a:t>Flutter</a:t>
            </a:r>
            <a:endParaRPr lang="en-US" b="1" dirty="0">
              <a:cs typeface="B Nazanin" panose="00000400000000000000" pitchFamily="2" charset="-78"/>
            </a:endParaRPr>
          </a:p>
          <a:p>
            <a:pPr algn="r" rtl="1"/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56965-E564-991A-6F7B-AC604B714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72" y="1449247"/>
            <a:ext cx="5264336" cy="2137483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49F45687-A5CB-0FC4-24C7-76BA2060A2C4}"/>
              </a:ext>
            </a:extLst>
          </p:cNvPr>
          <p:cNvSpPr txBox="1"/>
          <p:nvPr/>
        </p:nvSpPr>
        <p:spPr>
          <a:xfrm>
            <a:off x="-543107" y="961928"/>
            <a:ext cx="6496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b="1" dirty="0">
                <a:cs typeface="B Nazanin" panose="00000400000000000000" pitchFamily="2" charset="-78"/>
                <a:hlinkClick r:id="rId4"/>
              </a:rPr>
              <a:t>dribbble</a:t>
            </a:r>
            <a:endParaRPr lang="fa-IR" b="1" dirty="0"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90800-2091-C3F1-82EE-179FA532F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744" y="1434838"/>
            <a:ext cx="4266071" cy="22980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75EED-0DE2-D40E-F0F0-AB18DCC3981E}"/>
              </a:ext>
            </a:extLst>
          </p:cNvPr>
          <p:cNvSpPr txBox="1"/>
          <p:nvPr/>
        </p:nvSpPr>
        <p:spPr>
          <a:xfrm>
            <a:off x="4692853" y="3898101"/>
            <a:ext cx="6496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cs typeface="B Nazanin" panose="00000400000000000000" pitchFamily="2" charset="-78"/>
                <a:hlinkClick r:id="rId6"/>
              </a:rPr>
              <a:t>Material Design by Google</a:t>
            </a:r>
            <a:endParaRPr lang="LID4096" b="1" dirty="0"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90E29A-F695-BA28-82A0-26FE6060D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172" y="4342724"/>
            <a:ext cx="4112123" cy="2160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3F0E2A-94D9-896D-FB07-E5B33009D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703" y="4342724"/>
            <a:ext cx="2227599" cy="20123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29258C-7C18-C911-E33B-2C013E046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2857" y="4342724"/>
            <a:ext cx="3418382" cy="1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0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77-D63F-A9F2-C31F-5CBE8DBD2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ممنون از توجه شما</a:t>
            </a:r>
            <a:endParaRPr lang="LID4096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097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D8C7-53FE-9ACD-8B0E-52B796AA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معرفی فلاتر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D265-69CB-DC72-E594-1CEE6426D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فلاتریک فریم‌ورک متن‌باز توسعه‌یافته توسط گوگل است که برای ساخت اپلیکیشن‌های زیبا، سریع و نیتیو برای سیستم‌عامل‌های </a:t>
            </a:r>
            <a:r>
              <a:rPr lang="en-US" dirty="0">
                <a:cs typeface="B Nazanin" panose="00000400000000000000" pitchFamily="2" charset="-78"/>
              </a:rPr>
              <a:t>iOS </a:t>
            </a:r>
            <a:r>
              <a:rPr lang="fa-IR" dirty="0">
                <a:cs typeface="B Nazanin" panose="00000400000000000000" pitchFamily="2" charset="-78"/>
              </a:rPr>
              <a:t>و </a:t>
            </a:r>
            <a:r>
              <a:rPr lang="en-US" dirty="0">
                <a:cs typeface="B Nazanin" panose="00000400000000000000" pitchFamily="2" charset="-78"/>
              </a:rPr>
              <a:t>Android </a:t>
            </a:r>
            <a:r>
              <a:rPr lang="fa-IR" dirty="0">
                <a:cs typeface="B Nazanin" panose="00000400000000000000" pitchFamily="2" charset="-78"/>
              </a:rPr>
              <a:t>استفاده می‌شود. این فریم‌ورک از زبان برنامه‌نویسی </a:t>
            </a:r>
            <a:r>
              <a:rPr lang="en-US" dirty="0">
                <a:cs typeface="B Nazanin" panose="00000400000000000000" pitchFamily="2" charset="-78"/>
              </a:rPr>
              <a:t>Dart </a:t>
            </a:r>
            <a:r>
              <a:rPr lang="fa-IR" dirty="0">
                <a:cs typeface="B Nazanin" panose="00000400000000000000" pitchFamily="2" charset="-78"/>
              </a:rPr>
              <a:t>استفاده کرده و قابلیت‌های متعددی برای طراحی واسط کاربری مدرن و پویا دارد.</a:t>
            </a:r>
          </a:p>
          <a:p>
            <a:pPr marL="0" indent="0" algn="r" rtl="1">
              <a:buNone/>
            </a:pPr>
            <a:r>
              <a:rPr lang="fa-IR" dirty="0">
                <a:cs typeface="B Nazanin" panose="00000400000000000000" pitchFamily="2" charset="-78"/>
              </a:rPr>
              <a:t>مزایا: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توسعه سریع‌تر با </a:t>
            </a:r>
            <a:r>
              <a:rPr lang="en-US" dirty="0">
                <a:cs typeface="B Nazanin" panose="00000400000000000000" pitchFamily="2" charset="-78"/>
              </a:rPr>
              <a:t>Hot Reload</a:t>
            </a:r>
            <a:r>
              <a:rPr lang="fa-IR" dirty="0">
                <a:cs typeface="B Nazanin" panose="00000400000000000000" pitchFamily="2" charset="-78"/>
              </a:rPr>
              <a:t> :  امکان مشاهده تغییرات کد در زمان واقعی بدون نیاز به راه‌اندازی مجدد برنامه، که فرآیند توسعه و اشکال‌زدایی را سرعت می‌بخشد.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واسط کاربری زیبا و یکپارچه: استفاده از ویجت‌های غنی و قابل سفارشی‌سازی برای ایجاد طراحی‌های مدرن.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عملکرد بومی :کدهای فلاتر به صورت مستقیم به کد ماشین کامپایل می‌شوند، که عملکرد سریع و روان را تضمین می‌کند.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پشتیبانی از پلتفرم‌های متعدد:توسعه همزمان برای اندروید، </a:t>
            </a:r>
            <a:r>
              <a:rPr lang="en-US" dirty="0">
                <a:cs typeface="B Nazanin" panose="00000400000000000000" pitchFamily="2" charset="-78"/>
              </a:rPr>
              <a:t>iOS، </a:t>
            </a:r>
            <a:r>
              <a:rPr lang="fa-IR" dirty="0">
                <a:cs typeface="B Nazanin" panose="00000400000000000000" pitchFamily="2" charset="-78"/>
              </a:rPr>
              <a:t>وب و دسکتاپ، که منجر به صرفه‌جویی در زمان و منابع می‌شود.</a:t>
            </a:r>
          </a:p>
          <a:p>
            <a:pPr marL="0" indent="0" algn="r" rtl="1">
              <a:buNone/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697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4E23-9BAE-44FB-88E8-B5D643C9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تحلیل نیازمندی‌ها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EDF5-CD27-B742-0879-B640C888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974" y="1942407"/>
            <a:ext cx="10058400" cy="3931920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b="1" dirty="0">
                <a:cs typeface="B Nazanin" panose="00000400000000000000" pitchFamily="2" charset="-78"/>
              </a:rPr>
              <a:t>مشخص کردن گروه‌های مختلف کاربران</a:t>
            </a:r>
          </a:p>
          <a:p>
            <a:pPr marL="0" indent="0" algn="r" rtl="1">
              <a:buNone/>
            </a:pPr>
            <a:r>
              <a:rPr lang="fa-IR" dirty="0">
                <a:cs typeface="B Nazanin" panose="00000400000000000000" pitchFamily="2" charset="-78"/>
              </a:rPr>
              <a:t>برای طراحی یک اپلیکیشن موفق تحویل غذا، باید مخاطبان هدف به دقت شناسایی شوند. 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خانواده‌ها</a:t>
            </a:r>
            <a:r>
              <a:rPr lang="fa-IR" dirty="0">
                <a:cs typeface="B Nazanin" panose="00000400000000000000" pitchFamily="2" charset="-78"/>
              </a:rPr>
              <a:t>: این گروه معمولاً سفارش‌های بزرگتری ثبت می‌کنند و به دنبال تخفیف‌ها یا پیشنهادهای ویژه هستند. نیاز دارند که فرآیند انتخاب و سفارش غذا ساده باشد تا بتوانند سریع تصمیم‌گیری کنند.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افراد شاغل</a:t>
            </a:r>
            <a:r>
              <a:rPr lang="fa-IR" dirty="0">
                <a:cs typeface="B Nazanin" panose="00000400000000000000" pitchFamily="2" charset="-78"/>
              </a:rPr>
              <a:t>: معمولاً در زمان‌های کاری به دنبال غذا هستند و به سرعت و راحتی در سفارش اهمیت می‌دهند. ترجیح می‌دهند اپلیکیشن دارای گزینه‌هایی مانند "غذاهای سریع" یا "غذاهای پیشنهادی" باشد تا وقت کمتری صرف انتخاب کنند.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دانشجویان</a:t>
            </a:r>
            <a:r>
              <a:rPr lang="fa-IR" dirty="0">
                <a:cs typeface="B Nazanin" panose="00000400000000000000" pitchFamily="2" charset="-78"/>
              </a:rPr>
              <a:t>: اغلب به دنبال گزینه‌های اقتصادی‌تر هستند و علاقه دارند به تخفیف‌های دانشجویی یا پیشنهادهای ویژه دسترسی داشته باشند.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افراد مسن یا کاربران مبتدی در فناوری</a:t>
            </a:r>
            <a:r>
              <a:rPr lang="fa-IR" dirty="0">
                <a:cs typeface="B Nazanin" panose="00000400000000000000" pitchFamily="2" charset="-78"/>
              </a:rPr>
              <a:t>: نیازمند واسط کاربری ساده‌تر و فونت‌های بزرگتر هستند.ترجیح می‌دهند که اپلیکیشن بدون پیچیدگی زیاد عمل کند و توضیحات شفافی ارائه دهد.</a:t>
            </a:r>
          </a:p>
          <a:p>
            <a:pPr algn="r" rtl="1"/>
            <a:endParaRPr lang="LID4096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4043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2A960-24F5-9120-579B-D6819FDBB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01B7-F1E2-6F54-38EF-776D60BB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3200" b="1" dirty="0">
                <a:cs typeface="B Nazanin" panose="00000400000000000000" pitchFamily="2" charset="-78"/>
              </a:rPr>
              <a:t>تحلیل نیازمندی‌ها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74C13-F2AB-4177-2142-1A3A44C76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4974" y="1942407"/>
            <a:ext cx="10058400" cy="3931920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b="1" dirty="0">
                <a:cs typeface="B Nazanin" panose="00000400000000000000" pitchFamily="2" charset="-78"/>
              </a:rPr>
              <a:t>بررسی نیازهای کاربران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نیازهای کاربران به طور کلی به سه دسته اصلی تقسیم می‌شوند: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سهولت در سفارش</a:t>
            </a:r>
            <a:r>
              <a:rPr lang="fa-IR" dirty="0">
                <a:cs typeface="B Nazanin" panose="00000400000000000000" pitchFamily="2" charset="-78"/>
              </a:rPr>
              <a:t>: کاربران می‌خواهند به سرعت به منو دسترسی پیدا کنند، غذا را انتخاب کرده و سفارش خود را ثبت کنند. طراحی باید سریع و بدون سردرگمی باشد.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مشاهده منوی کامل</a:t>
            </a:r>
            <a:r>
              <a:rPr lang="fa-IR" dirty="0">
                <a:cs typeface="B Nazanin" panose="00000400000000000000" pitchFamily="2" charset="-78"/>
              </a:rPr>
              <a:t>: کاربران انتظار دارند منوی غذاها همراه با تصاویر جذاب، توضیحات مواد تشکیل‌دهنده، اطلاعات کالری و قیمت نمایش داده شود.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فرآیند سریع پرداخت</a:t>
            </a:r>
            <a:r>
              <a:rPr lang="fa-IR" dirty="0">
                <a:cs typeface="B Nazanin" panose="00000400000000000000" pitchFamily="2" charset="-78"/>
              </a:rPr>
              <a:t>: کاربران به دنبال فرآیند پرداخت سریع و مطمئن هستند. اضافه کردن گزینه‌هایی مانند پرداخت آنلاین یا نقدی در محل می‌تواند جذاب باشد.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پیگیری سفارش</a:t>
            </a:r>
            <a:r>
              <a:rPr lang="fa-IR" dirty="0">
                <a:cs typeface="B Nazanin" panose="00000400000000000000" pitchFamily="2" charset="-78"/>
              </a:rPr>
              <a:t>:کاربران نیاز دارند وضعیت سفارش خود (مانند آماده‌سازی، ارسال و زمان تحویل) را در لحظه پیگیری کنند.</a:t>
            </a:r>
          </a:p>
          <a:p>
            <a:pPr algn="r" rtl="1"/>
            <a:endParaRPr lang="LID4096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0638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3B0E1-9D65-2A0E-5E90-562291BE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200" b="1" dirty="0">
                <a:cs typeface="B Nazanin" panose="00000400000000000000" pitchFamily="2" charset="-78"/>
              </a:rPr>
              <a:t>بررسی رقبا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915C0-1C53-6BB3-7077-67C7E0225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اسنپ‌فود:</a:t>
            </a:r>
            <a:endParaRPr lang="fa-IR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نقاط قوت: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واسط کاربری ساده و قابل فهم.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تصاویر جذاب و استفاده از رنگ‌های گرم برای جلب اشتهای کاربر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دسته‌بندی رستوران‌ها و غذاها به صورت واضح.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امکان مشاهده نظرات کاربران برای غذاها و رستوران‌ها.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نقاط ضعف: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در برخی مواقع زمان بارگذاری صفحات طولانی است.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فیلترها برای جستجوی غذاها می‌توانند پیشرفته‌تر باشند</a:t>
            </a:r>
          </a:p>
          <a:p>
            <a:pPr algn="r" rtl="1"/>
            <a:endParaRPr lang="LID4096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CC914-B147-6418-ADC9-5E8172C12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7680"/>
            <a:ext cx="2580040" cy="538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053A-5429-EA53-4722-FCD81718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200" b="1" dirty="0">
                <a:cs typeface="B Nazanin" panose="00000400000000000000" pitchFamily="2" charset="-78"/>
              </a:rPr>
              <a:t>تعریف ویژگی‌های کلیدی اپلیکیشن تحویل غذا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E6D3-FECD-FA25-E603-D47420D6E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85" y="1609898"/>
            <a:ext cx="10058400" cy="3931920"/>
          </a:xfrm>
        </p:spPr>
        <p:txBody>
          <a:bodyPr>
            <a:no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صفحه اصلی با دسته‌بندی غذاها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ساختار کلی:</a:t>
            </a:r>
            <a:endParaRPr lang="fa-IR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صفحه اصلی باید به‌صورت یک داشبورد عمل کند که کاربران بتوانند از آن به بخش‌های مختلف اپلیکیشن دسترسی پیدا کنند.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دسته‌بندی‌ها شامل:</a:t>
            </a:r>
          </a:p>
          <a:p>
            <a:pPr marL="1143000" lvl="2" indent="-22860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غذاهای سنتی</a:t>
            </a:r>
          </a:p>
          <a:p>
            <a:pPr marL="1143000" lvl="2" indent="-22860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فست‌فودها</a:t>
            </a:r>
          </a:p>
          <a:p>
            <a:pPr marL="1143000" lvl="2" indent="-22860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غذاهای رژیمی</a:t>
            </a:r>
          </a:p>
          <a:p>
            <a:pPr marL="1143000" lvl="2" indent="-22860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نوشیدنی‌ها و دسرها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استفاده از تصاویر با کیفیت بالا برای هر دسته، که جذابیت بصری ایجاد کند.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ویژگی‌های مهم:</a:t>
            </a:r>
            <a:endParaRPr lang="fa-IR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نمایش پیشنهادهای ویژه (مانند تخفیف‌ها یا غذاهای پرطرفدار).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امکان اسکرول افقی برای مشاهده دسته‌بندی‌های مختلف.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نمایش رستوران‌های نزدیک یا محبوب در منطقه کاربر.</a:t>
            </a:r>
          </a:p>
          <a:p>
            <a:pPr algn="r" rtl="1"/>
            <a:endParaRPr lang="LID4096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69808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7E8AA-A0CC-E69D-DA1C-9747BF5D4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7A83-B192-F237-5374-C48867D9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200" b="1" dirty="0">
                <a:cs typeface="B Nazanin" panose="00000400000000000000" pitchFamily="2" charset="-78"/>
              </a:rPr>
              <a:t>تعریف ویژگی‌های کلیدی اپلیکیشن تحویل غذا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6FC8-D621-DA09-6AAE-4BB1E7DA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85" y="1609898"/>
            <a:ext cx="10058400" cy="3931920"/>
          </a:xfrm>
        </p:spPr>
        <p:txBody>
          <a:bodyPr>
            <a:no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عملکرد جستجو</a:t>
            </a:r>
            <a:r>
              <a:rPr lang="fa-IR" dirty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امکان جستجوی غذا، رستوران یا نوع خاصی از غذا (مانند گیاهی یا وگان).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استفاده از نوار جستجو در بالای صفحه با قابلیت تایپ سریع.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کاربران بتوانند نتایج را بر اساس معیارهای مختلف فیلتر کنند، مانند:</a:t>
            </a:r>
          </a:p>
          <a:p>
            <a:pPr marL="0" indent="0" algn="r" rtl="1">
              <a:buNone/>
            </a:pPr>
            <a:r>
              <a:rPr lang="fa-IR" dirty="0">
                <a:cs typeface="B Nazanin" panose="00000400000000000000" pitchFamily="2" charset="-78"/>
              </a:rPr>
              <a:t>نوع غذا</a:t>
            </a:r>
          </a:p>
          <a:p>
            <a:pPr marL="0" indent="0" algn="r" rtl="1">
              <a:buNone/>
            </a:pPr>
            <a:r>
              <a:rPr lang="fa-IR" dirty="0">
                <a:cs typeface="B Nazanin" panose="00000400000000000000" pitchFamily="2" charset="-78"/>
              </a:rPr>
              <a:t>قیمت</a:t>
            </a:r>
          </a:p>
          <a:p>
            <a:pPr marL="0" indent="0" algn="r" rtl="1">
              <a:buNone/>
            </a:pPr>
            <a:r>
              <a:rPr lang="fa-IR" dirty="0">
                <a:cs typeface="B Nazanin" panose="00000400000000000000" pitchFamily="2" charset="-78"/>
              </a:rPr>
              <a:t>نزدیکی به موقعیت مکانی</a:t>
            </a:r>
          </a:p>
          <a:p>
            <a:pPr marL="0" indent="0" algn="r" rtl="1">
              <a:buNone/>
            </a:pPr>
            <a:r>
              <a:rPr lang="fa-IR" dirty="0">
                <a:cs typeface="B Nazanin" panose="00000400000000000000" pitchFamily="2" charset="-78"/>
              </a:rPr>
              <a:t>میزان امتیاز و نظرات کاربران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پیشنهادهای هوشمند:</a:t>
            </a:r>
          </a:p>
          <a:p>
            <a:pPr marL="0" indent="0" algn="r" rtl="1">
              <a:buNone/>
            </a:pPr>
            <a:r>
              <a:rPr lang="fa-IR" dirty="0">
                <a:cs typeface="B Nazanin" panose="00000400000000000000" pitchFamily="2" charset="-78"/>
              </a:rPr>
              <a:t>نمایش پیشنهادهای مرتبط هنگام تایپ در نوار جستجو</a:t>
            </a:r>
          </a:p>
          <a:p>
            <a:pPr algn="r" rtl="1"/>
            <a:endParaRPr lang="LID4096"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045E6-FD79-68EF-8E1D-AA182179D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2157151"/>
            <a:ext cx="5314604" cy="398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0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CDCC-E86F-B380-499A-4FA53B44D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13EF-A380-81B2-3F2C-93F1F422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3200" b="1" dirty="0">
                <a:cs typeface="B Nazanin" panose="00000400000000000000" pitchFamily="2" charset="-78"/>
              </a:rPr>
              <a:t>تعریف ویژگی‌های کلیدی اپلیکیشن تحویل غذا</a:t>
            </a:r>
            <a:endParaRPr lang="LID4096" sz="3200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D7D94-B476-70EE-E846-C0FD29D17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385" y="1609898"/>
            <a:ext cx="10058400" cy="3931920"/>
          </a:xfrm>
        </p:spPr>
        <p:txBody>
          <a:bodyPr>
            <a:no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نمایش جزئیات غذا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جزئیات قابل نمایش:</a:t>
            </a:r>
            <a:endParaRPr lang="fa-IR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تصویر بزرگ و باکیفیت از غذا.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نام کامل غذا و توضیحات کوتاه درباره آن.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اطلاعات مواد تشکیل‌دهنده (برای افرادی که حساسیت غذایی دارند).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محاسبه کالری غذا و اطلاعات تغذیه‌ای.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قیمت غذا با امکان انتخاب حجم یا نوع (مثلاً کوچک، متوسط، بزرگ).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b="1" dirty="0">
                <a:cs typeface="B Nazanin" panose="00000400000000000000" pitchFamily="2" charset="-78"/>
              </a:rPr>
              <a:t>نظرات کاربران:</a:t>
            </a:r>
            <a:endParaRPr lang="fa-IR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امکان مشاهده نظرات و امتیازات کاربران درباره هر غذا.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1800" dirty="0">
                <a:cs typeface="B Nazanin" panose="00000400000000000000" pitchFamily="2" charset="-78"/>
              </a:rPr>
              <a:t>گزینه‌ای برای مرتب‌سازی نظرات بر اساس تاریخ، امتیاز یا مرتبط‌ترین نظر.</a:t>
            </a:r>
          </a:p>
          <a:p>
            <a:pPr algn="r" rtl="1"/>
            <a:endParaRPr lang="LID4096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E37C7-EB7F-1C4C-AAF9-5B5C99165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2" y="234704"/>
            <a:ext cx="2798600" cy="3742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CC42D-83FF-38D0-8969-72AD4047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52" y="3976755"/>
            <a:ext cx="4625433" cy="26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59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1324</TotalTime>
  <Words>2879</Words>
  <Application>Microsoft Office PowerPoint</Application>
  <PresentationFormat>Widescreen</PresentationFormat>
  <Paragraphs>254</Paragraphs>
  <Slides>22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 Nazanin</vt:lpstr>
      <vt:lpstr>Calibri</vt:lpstr>
      <vt:lpstr>Century Gothic</vt:lpstr>
      <vt:lpstr>Garamond</vt:lpstr>
      <vt:lpstr>Savon</vt:lpstr>
      <vt:lpstr>توسعه واسط کاربری اپلیکیشن تحویل غذا</vt:lpstr>
      <vt:lpstr>هدف پروژه و آنچه قرار است در ارائه پوشش داده شود </vt:lpstr>
      <vt:lpstr>معرفی فلاتر</vt:lpstr>
      <vt:lpstr>تحلیل نیازمندی‌ها</vt:lpstr>
      <vt:lpstr>تحلیل نیازمندی‌ها</vt:lpstr>
      <vt:lpstr>بررسی رقبا</vt:lpstr>
      <vt:lpstr>تعریف ویژگی‌های کلیدی اپلیکیشن تحویل غذا</vt:lpstr>
      <vt:lpstr>تعریف ویژگی‌های کلیدی اپلیکیشن تحویل غذا</vt:lpstr>
      <vt:lpstr>تعریف ویژگی‌های کلیدی اپلیکیشن تحویل غذا</vt:lpstr>
      <vt:lpstr>تعریف ویژگی‌های کلیدی اپلیکیشن تحویل غذا</vt:lpstr>
      <vt:lpstr>تعریف ویژگی‌های کلیدی اپلیکیشن تحویل غذا</vt:lpstr>
      <vt:lpstr>طراحی اولیه</vt:lpstr>
      <vt:lpstr>طراحی اولیه</vt:lpstr>
      <vt:lpstr>طراحی اولیه</vt:lpstr>
      <vt:lpstr>طراحی اولیه</vt:lpstr>
      <vt:lpstr>طراحی اولیه</vt:lpstr>
      <vt:lpstr>طراحی اولیه</vt:lpstr>
      <vt:lpstr>طراحی اولیه</vt:lpstr>
      <vt:lpstr>چالش ها</vt:lpstr>
      <vt:lpstr>پیشنهادات برای آینده اپلیکیشن</vt:lpstr>
      <vt:lpstr>منابع و ابزار ها </vt:lpstr>
      <vt:lpstr>ممنون از توجه شما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ASUS</cp:lastModifiedBy>
  <cp:revision>79</cp:revision>
  <dcterms:created xsi:type="dcterms:W3CDTF">2024-11-24T17:56:45Z</dcterms:created>
  <dcterms:modified xsi:type="dcterms:W3CDTF">2024-11-27T00:24:15Z</dcterms:modified>
</cp:coreProperties>
</file>